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74" r:id="rId2"/>
    <p:sldId id="475" r:id="rId3"/>
    <p:sldId id="256" r:id="rId4"/>
    <p:sldId id="476" r:id="rId5"/>
    <p:sldId id="275" r:id="rId6"/>
    <p:sldId id="274" r:id="rId7"/>
    <p:sldId id="426" r:id="rId8"/>
    <p:sldId id="304" r:id="rId9"/>
    <p:sldId id="427" r:id="rId10"/>
    <p:sldId id="428" r:id="rId11"/>
    <p:sldId id="277" r:id="rId12"/>
    <p:sldId id="282" r:id="rId13"/>
    <p:sldId id="465" r:id="rId14"/>
    <p:sldId id="466" r:id="rId15"/>
    <p:sldId id="467" r:id="rId16"/>
    <p:sldId id="280" r:id="rId17"/>
    <p:sldId id="286" r:id="rId18"/>
    <p:sldId id="279" r:id="rId19"/>
    <p:sldId id="457" r:id="rId20"/>
    <p:sldId id="456" r:id="rId21"/>
    <p:sldId id="477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295" r:id="rId32"/>
    <p:sldId id="296" r:id="rId33"/>
    <p:sldId id="454" r:id="rId34"/>
    <p:sldId id="455" r:id="rId35"/>
    <p:sldId id="473" r:id="rId36"/>
    <p:sldId id="413" r:id="rId37"/>
    <p:sldId id="415" r:id="rId38"/>
    <p:sldId id="416" r:id="rId39"/>
    <p:sldId id="414" r:id="rId40"/>
    <p:sldId id="478" r:id="rId41"/>
    <p:sldId id="460" r:id="rId42"/>
    <p:sldId id="479" r:id="rId43"/>
    <p:sldId id="46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3694" autoAdjust="0"/>
  </p:normalViewPr>
  <p:slideViewPr>
    <p:cSldViewPr>
      <p:cViewPr>
        <p:scale>
          <a:sx n="87" d="100"/>
          <a:sy n="87" d="100"/>
        </p:scale>
        <p:origin x="-9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532F9-D77A-4DC6-A373-7DBD8C52A218}" type="datetimeFigureOut">
              <a:rPr lang="en-US" smtClean="0"/>
              <a:pPr/>
              <a:t>11/24/2016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CB063-CD1B-4974-BD8B-3DF348F3E99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One trial compared the effectiveness of IVF (six cycles) versus</a:t>
            </a:r>
          </a:p>
          <a:p>
            <a:r>
              <a:rPr lang="en-IN" dirty="0" err="1" smtClean="0"/>
              <a:t>unstimulated</a:t>
            </a:r>
            <a:r>
              <a:rPr lang="en-IN" dirty="0" smtClean="0"/>
              <a:t> IUI (six cycles) (</a:t>
            </a:r>
            <a:r>
              <a:rPr lang="en-IN" dirty="0" err="1" smtClean="0"/>
              <a:t>Goverde</a:t>
            </a:r>
            <a:r>
              <a:rPr lang="en-IN" dirty="0" smtClean="0"/>
              <a:t> 2000). The second trial</a:t>
            </a:r>
          </a:p>
          <a:p>
            <a:r>
              <a:rPr lang="en-IN" dirty="0" smtClean="0"/>
              <a:t>compared the effectiveness of one cycle of IVF versus one cycle of</a:t>
            </a:r>
          </a:p>
          <a:p>
            <a:r>
              <a:rPr lang="en-IN" dirty="0" err="1" smtClean="0"/>
              <a:t>unstimulated</a:t>
            </a:r>
            <a:r>
              <a:rPr lang="en-IN" dirty="0" smtClean="0"/>
              <a:t> IUI (</a:t>
            </a:r>
            <a:r>
              <a:rPr lang="en-IN" dirty="0" err="1" smtClean="0"/>
              <a:t>Elzeiny</a:t>
            </a:r>
            <a:r>
              <a:rPr lang="en-IN" dirty="0" smtClean="0"/>
              <a:t> 2014).</a:t>
            </a:r>
          </a:p>
          <a:p>
            <a:r>
              <a:rPr lang="en-IN" dirty="0" smtClean="0"/>
              <a:t>2.1 Live birth rate (LBR)	</a:t>
            </a:r>
          </a:p>
          <a:p>
            <a:r>
              <a:rPr lang="en-IN" dirty="0" smtClean="0"/>
              <a:t>IVF was associated with a higher live birth rate than IUI (OR</a:t>
            </a:r>
          </a:p>
          <a:p>
            <a:r>
              <a:rPr lang="en-IN" dirty="0" smtClean="0"/>
              <a:t>2.47, 95% CI 1.19 to 5.12, two RCTs, 156 women, I2 = 60%)</a:t>
            </a:r>
          </a:p>
          <a:p>
            <a:r>
              <a:rPr lang="en-IN" dirty="0" smtClean="0"/>
              <a:t>(Analysis 2.1; Figure 6). The quality of evidence was deemed to</a:t>
            </a:r>
          </a:p>
          <a:p>
            <a:r>
              <a:rPr lang="en-IN" dirty="0" smtClean="0"/>
              <a:t>be low.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B063-CD1B-4974-BD8B-3DF348F3E991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LBR per woman or couple with a single cycle of IVF was significantly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than with three months of expectant management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(odds ratio (OR) 22.0, 95% confidence interval (CI) 2.56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189.38, 51 women). This was tested in a single trial (Hughes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2004) (Analysis 1.1; Figure 4).The quality of evidence was deemed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very low.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B063-CD1B-4974-BD8B-3DF348F3E991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Dicket</a:t>
            </a:r>
            <a:r>
              <a:rPr lang="en-IN" dirty="0" smtClean="0"/>
              <a:t> at al 2002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B063-CD1B-4974-BD8B-3DF348F3E991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Dickey RP, Taylor SN, Lu PY, </a:t>
            </a:r>
            <a:r>
              <a:rPr lang="en-IN" dirty="0" err="1" smtClean="0"/>
              <a:t>Sartor</a:t>
            </a:r>
            <a:r>
              <a:rPr lang="en-IN" dirty="0" smtClean="0"/>
              <a:t> BM, </a:t>
            </a:r>
            <a:r>
              <a:rPr lang="en-IN" dirty="0" err="1" smtClean="0"/>
              <a:t>Pyrzak</a:t>
            </a:r>
            <a:r>
              <a:rPr lang="en-IN" dirty="0" smtClean="0"/>
              <a:t> R.</a:t>
            </a:r>
          </a:p>
          <a:p>
            <a:r>
              <a:rPr lang="en-IN" dirty="0" err="1" smtClean="0"/>
              <a:t>Clomiphene</a:t>
            </a:r>
            <a:r>
              <a:rPr lang="en-IN" dirty="0" smtClean="0"/>
              <a:t> citrate intrauterine insemination (IUI)</a:t>
            </a:r>
          </a:p>
          <a:p>
            <a:r>
              <a:rPr lang="en-IN" dirty="0" smtClean="0"/>
              <a:t>before </a:t>
            </a:r>
            <a:r>
              <a:rPr lang="en-IN" dirty="0" err="1" smtClean="0"/>
              <a:t>gonadotropin</a:t>
            </a:r>
            <a:r>
              <a:rPr lang="en-IN" dirty="0" smtClean="0"/>
              <a:t> IUI affects the pregnancy rate and</a:t>
            </a:r>
          </a:p>
          <a:p>
            <a:r>
              <a:rPr lang="en-IN" dirty="0" smtClean="0"/>
              <a:t>high order multiple pregnancy. </a:t>
            </a:r>
            <a:r>
              <a:rPr lang="en-IN" dirty="0" err="1" smtClean="0"/>
              <a:t>Fertil</a:t>
            </a:r>
            <a:r>
              <a:rPr lang="en-IN" dirty="0" smtClean="0"/>
              <a:t> </a:t>
            </a:r>
            <a:r>
              <a:rPr lang="en-IN" dirty="0" err="1" smtClean="0"/>
              <a:t>Steril</a:t>
            </a:r>
            <a:r>
              <a:rPr lang="en-IN" dirty="0" smtClean="0"/>
              <a:t> 2004; 81:</a:t>
            </a:r>
          </a:p>
          <a:p>
            <a:r>
              <a:rPr lang="en-IN" smtClean="0"/>
              <a:t>545–50.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B063-CD1B-4974-BD8B-3DF348F3E991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Human Reproduction, Vol.31, No.1 pp. 93–99, 2016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D.DeNeubourg1,*, K.Bogaerts2, C.Blockeel3,T.Coetsier4, A.Delvigne5,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 Devreker6, M. Dubois7, N. Gillain8, S. Gordts9, and C.Wyns10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B063-CD1B-4974-BD8B-3DF348F3E991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CB063-CD1B-4974-BD8B-3DF348F3E991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2946" name="Picture 2" descr="Image result for vijayawada pushkaralu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1324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810000" cy="3429000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Dr V </a:t>
            </a:r>
            <a:r>
              <a:rPr lang="en-IN" dirty="0" err="1" smtClean="0">
                <a:solidFill>
                  <a:srgbClr val="FFFF00"/>
                </a:solidFill>
              </a:rPr>
              <a:t>Padmaja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MBBS: </a:t>
            </a:r>
            <a:r>
              <a:rPr lang="en-IN" dirty="0" err="1" smtClean="0">
                <a:solidFill>
                  <a:srgbClr val="FFFF00"/>
                </a:solidFill>
              </a:rPr>
              <a:t>Kakatiya</a:t>
            </a:r>
            <a:r>
              <a:rPr lang="en-IN" dirty="0" smtClean="0">
                <a:solidFill>
                  <a:srgbClr val="FFFF00"/>
                </a:solidFill>
              </a:rPr>
              <a:t> medical college , </a:t>
            </a:r>
            <a:r>
              <a:rPr lang="en-IN" dirty="0" err="1" smtClean="0">
                <a:solidFill>
                  <a:srgbClr val="FFFF00"/>
                </a:solidFill>
              </a:rPr>
              <a:t>wgl</a:t>
            </a:r>
            <a:r>
              <a:rPr lang="en-IN" dirty="0" smtClean="0">
                <a:solidFill>
                  <a:srgbClr val="FFFF00"/>
                </a:solidFill>
              </a:rPr>
              <a:t> :1985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MD : </a:t>
            </a:r>
            <a:r>
              <a:rPr lang="en-IN" dirty="0" err="1" smtClean="0">
                <a:solidFill>
                  <a:srgbClr val="FFFF00"/>
                </a:solidFill>
              </a:rPr>
              <a:t>obg</a:t>
            </a:r>
            <a:r>
              <a:rPr lang="en-IN" dirty="0" smtClean="0">
                <a:solidFill>
                  <a:srgbClr val="FFFF00"/>
                </a:solidFill>
              </a:rPr>
              <a:t> : AIIMS : 1992-1994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Assistant </a:t>
            </a:r>
            <a:r>
              <a:rPr lang="en-IN" dirty="0" err="1" smtClean="0">
                <a:solidFill>
                  <a:srgbClr val="FFFF00"/>
                </a:solidFill>
              </a:rPr>
              <a:t>prof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psg</a:t>
            </a:r>
            <a:r>
              <a:rPr lang="en-IN" dirty="0" smtClean="0">
                <a:solidFill>
                  <a:srgbClr val="FFFF00"/>
                </a:solidFill>
              </a:rPr>
              <a:t> medical college : 1995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Worked in `</a:t>
            </a:r>
            <a:r>
              <a:rPr lang="en-IN" dirty="0" err="1" smtClean="0">
                <a:solidFill>
                  <a:srgbClr val="FFFF00"/>
                </a:solidFill>
              </a:rPr>
              <a:t>Wgl</a:t>
            </a:r>
            <a:r>
              <a:rPr lang="en-IN" dirty="0" smtClean="0">
                <a:solidFill>
                  <a:srgbClr val="FFFF00"/>
                </a:solidFill>
              </a:rPr>
              <a:t> : 1996, 1997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In Vijayawada : from 1998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Ex secretary : VOGS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Executive member : VOGS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Padmaja\Pictures\image.png"/>
          <p:cNvPicPr>
            <a:picLocks noChangeAspect="1" noChangeArrowheads="1"/>
          </p:cNvPicPr>
          <p:nvPr/>
        </p:nvPicPr>
        <p:blipFill>
          <a:blip r:embed="rId3"/>
          <a:srcRect t="2825" r="4319"/>
          <a:stretch>
            <a:fillRect/>
          </a:stretch>
        </p:blipFill>
        <p:spPr bwMode="auto">
          <a:xfrm>
            <a:off x="304800" y="3581400"/>
            <a:ext cx="2743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5586" name="Picture 2" descr="http://kwaas.org/healthstudio/pluginfile.php/381/mod_forum/post/65/key-h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01289" cy="5695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68675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46326"/>
            <a:ext cx="8763000" cy="16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715000"/>
            <a:ext cx="6334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moderate-quality evidence</a:t>
            </a:r>
            <a:endParaRPr lang="en-IN" dirty="0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21067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876800"/>
            <a:ext cx="2447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10200"/>
            <a:ext cx="49720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5791200"/>
            <a:ext cx="334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Evidence was of moderate quality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685800"/>
            <a:ext cx="90487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828800"/>
            <a:ext cx="878046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343400"/>
            <a:ext cx="2387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5181600"/>
            <a:ext cx="624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86400" y="5791200"/>
            <a:ext cx="334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Evidence was of moderate quality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0487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1752600"/>
            <a:ext cx="8956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953000"/>
            <a:ext cx="4972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86400" y="5791200"/>
            <a:ext cx="276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Evidence was of low quality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838200"/>
            <a:ext cx="8848725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5791200"/>
            <a:ext cx="276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Evidence was of low quality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6869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0"/>
            <a:ext cx="2962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609600"/>
            <a:ext cx="8782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single cycle of IVF was significantly</a:t>
            </a:r>
          </a:p>
          <a:p>
            <a:r>
              <a:rPr lang="en-IN" dirty="0" smtClean="0"/>
              <a:t>higher than with three months of expectant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quality of evidence was deemed</a:t>
            </a:r>
          </a:p>
          <a:p>
            <a:r>
              <a:rPr lang="en-IN" dirty="0" smtClean="0"/>
              <a:t>to be very low.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6850" name="Picture 2" descr="http://www.regenexx.com/wp-content/uploads/2014/08/Evidence-based-medicine-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95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2098" name="Picture 2" descr="Image result for vijayawada pushkaralu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http://www.360open.it/wp-content/uploads/2016/05/quote-doctors-most-commonly-get-mixed-up-between-absence-of-evidence-and-evidence-of-abense-nassim-nicholas-taleb-39-3-0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05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R2Hx6mStYpB6rAk3HNPgCYVq_WsXy66GpkwYaPib4bWcwvH6F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19200"/>
            <a:ext cx="4191000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availability of resources, the age of the patient and the duration of the infertility all need to be considered while planning the treatment policy with available best evidence.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3"/>
          <a:srcRect t="21167" r="20827"/>
          <a:stretch>
            <a:fillRect/>
          </a:stretch>
        </p:blipFill>
        <p:spPr bwMode="auto">
          <a:xfrm>
            <a:off x="1066800" y="4572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181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152401"/>
            <a:ext cx="8410575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28800" y="6096000"/>
            <a:ext cx="183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Dickey et al. 2002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391400" cy="55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54864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/>
              <a:t>iui</a:t>
            </a:r>
            <a:r>
              <a:rPr lang="en-IN" dirty="0" smtClean="0"/>
              <a:t> threshold : initial sperm quality less than who criteria : but &gt;5m/ml total motile sperms and &gt;30 % initial motility </a:t>
            </a:r>
          </a:p>
          <a:p>
            <a:endParaRPr lang="en-IN" dirty="0" smtClean="0"/>
          </a:p>
          <a:p>
            <a:r>
              <a:rPr lang="en-IN" dirty="0" smtClean="0"/>
              <a:t>sub threshold : initial motile sperms &lt;5m/ml or motility &lt;30 %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75438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533400"/>
            <a:ext cx="82772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847725"/>
            <a:ext cx="74866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6096000"/>
            <a:ext cx="183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Dickey et al. 2005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iui</a:t>
            </a:r>
            <a:r>
              <a:rPr lang="en-IN" dirty="0" smtClean="0"/>
              <a:t> threshold : initial sperm quality less than who </a:t>
            </a:r>
            <a:r>
              <a:rPr lang="en-IN" dirty="0" err="1" smtClean="0"/>
              <a:t>citreia</a:t>
            </a:r>
            <a:r>
              <a:rPr lang="en-IN" dirty="0" smtClean="0"/>
              <a:t> : but &gt;5m/ml total motile sperms and &gt;30 % </a:t>
            </a:r>
            <a:r>
              <a:rPr lang="en-IN" dirty="0" err="1" smtClean="0"/>
              <a:t>inital</a:t>
            </a:r>
            <a:r>
              <a:rPr lang="en-IN" dirty="0" smtClean="0"/>
              <a:t> motility </a:t>
            </a:r>
          </a:p>
          <a:p>
            <a:endParaRPr lang="en-IN" dirty="0" smtClean="0"/>
          </a:p>
          <a:p>
            <a:r>
              <a:rPr lang="en-IN" dirty="0" smtClean="0"/>
              <a:t>sub threshold : initial motile sperms &lt;5m/ml or motility &lt;30 % </a:t>
            </a:r>
            <a:endParaRPr lang="en-I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410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/>
              <a:t>iui</a:t>
            </a:r>
            <a:r>
              <a:rPr lang="en-IN" dirty="0" smtClean="0"/>
              <a:t> threshold : initial sperm quality less than who </a:t>
            </a:r>
            <a:r>
              <a:rPr lang="en-IN" dirty="0" err="1" smtClean="0"/>
              <a:t>citeria</a:t>
            </a:r>
            <a:r>
              <a:rPr lang="en-IN" dirty="0" smtClean="0"/>
              <a:t> : but &gt;5m/ml total motile sperms and &gt;30 % initial motility </a:t>
            </a:r>
          </a:p>
          <a:p>
            <a:endParaRPr lang="en-IN" dirty="0" smtClean="0"/>
          </a:p>
          <a:p>
            <a:r>
              <a:rPr lang="en-IN" dirty="0" smtClean="0"/>
              <a:t>sub threshold : initial motile sperms &lt;5m/ml or motility &lt;30 %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attlefertility.com/wp-content/uploads/sites/4/2015/04/FertilityGlossary-3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486400" cy="1470025"/>
          </a:xfrm>
        </p:spPr>
        <p:txBody>
          <a:bodyPr/>
          <a:lstStyle/>
          <a:p>
            <a:r>
              <a:rPr lang="en-US" b="1" dirty="0" smtClean="0"/>
              <a:t>Unexplained infertility – IVF Vs IUI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Dr.V.Padmaja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Padmaja</a:t>
            </a:r>
            <a:r>
              <a:rPr lang="en-US" dirty="0" smtClean="0">
                <a:solidFill>
                  <a:srgbClr val="002060"/>
                </a:solidFill>
              </a:rPr>
              <a:t> Clinic, Vijayawada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Padmaja.clinic@gmail.com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077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Hefa</a:t>
            </a:r>
            <a:r>
              <a:rPr lang="en-IN" dirty="0" smtClean="0"/>
              <a:t> :Human Fertilisation</a:t>
            </a:r>
            <a:br>
              <a:rPr lang="en-IN" dirty="0" smtClean="0"/>
            </a:br>
            <a:r>
              <a:rPr lang="en-IN" dirty="0" smtClean="0"/>
              <a:t>Embryology Authority: </a:t>
            </a:r>
            <a:r>
              <a:rPr lang="en-IN" dirty="0" err="1" smtClean="0"/>
              <a:t>ivf</a:t>
            </a:r>
            <a:r>
              <a:rPr lang="en-IN" dirty="0" smtClean="0"/>
              <a:t>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9741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62000"/>
            <a:ext cx="889888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66800" y="6462712"/>
            <a:ext cx="12239626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IN" sz="3600" dirty="0" smtClean="0"/>
              <a:t>SART DATA</a:t>
            </a:r>
            <a:br>
              <a:rPr lang="en-IN" sz="3600" dirty="0" smtClean="0"/>
            </a:br>
            <a:r>
              <a:rPr lang="en-IN" sz="3600" dirty="0" smtClean="0"/>
              <a:t>Society for Assisted Reproductive Technology </a:t>
            </a:r>
            <a:r>
              <a:rPr lang="en-IN" dirty="0" smtClean="0"/>
              <a:t>Registry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http://www.sart.org/uploadedFiles/Affiliates/SART/Patients/History_of_IVF/Sart_Graphics02_Page_1.png"/>
          <p:cNvPicPr>
            <a:picLocks noChangeAspect="1" noChangeArrowheads="1"/>
          </p:cNvPicPr>
          <p:nvPr/>
        </p:nvPicPr>
        <p:blipFill>
          <a:blip r:embed="rId2"/>
          <a:srcRect t="8713"/>
          <a:stretch>
            <a:fillRect/>
          </a:stretch>
        </p:blipFill>
        <p:spPr bwMode="auto">
          <a:xfrm>
            <a:off x="381000" y="1600200"/>
            <a:ext cx="876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1074" name="Picture 2" descr="http://www.sart.org/uploadedFiles/Affiliates/SART/Patients/History_of_IVF/Sart_Graphics02_Page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7649"/>
            <a:ext cx="7620000" cy="661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50274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744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5357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9550" y="6400800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28600"/>
            <a:ext cx="82772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609601"/>
            <a:ext cx="8601075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762000"/>
            <a:ext cx="8515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8020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3" y="1371600"/>
            <a:ext cx="8524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kid.com/images/42/conclusion-clipart-conclusion-clipart-conclusion-I82IsR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924" y="2514600"/>
            <a:ext cx="6506075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Unexplained infertility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Is a subject on which agreement is rarely found among practitioners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Each additional month of infertility beyond the average reduces the chance of pregnancy by 2%, or about 25%/year. </a:t>
            </a:r>
          </a:p>
          <a:p>
            <a:r>
              <a:rPr lang="en-IN" dirty="0" smtClean="0"/>
              <a:t>Similarly, for each year of the female partner’s age &gt;30, the pregnancy rate is reduced by 9%.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848600" cy="3154363"/>
          </a:xfrm>
        </p:spPr>
        <p:txBody>
          <a:bodyPr/>
          <a:lstStyle/>
          <a:p>
            <a:r>
              <a:rPr lang="en-IN" dirty="0" smtClean="0"/>
              <a:t>Young  couple with reasonable male factor , short ml can be given  a trial of </a:t>
            </a:r>
            <a:r>
              <a:rPr lang="en-IN" dirty="0" err="1" smtClean="0"/>
              <a:t>gn</a:t>
            </a:r>
            <a:r>
              <a:rPr lang="en-IN" dirty="0" smtClean="0"/>
              <a:t> + </a:t>
            </a:r>
            <a:r>
              <a:rPr lang="en-IN" dirty="0" err="1" smtClean="0"/>
              <a:t>iui</a:t>
            </a:r>
            <a:r>
              <a:rPr lang="en-IN" dirty="0" smtClean="0"/>
              <a:t> : for 3 cycles in unexplained infertility  before recommending </a:t>
            </a:r>
            <a:r>
              <a:rPr lang="en-IN" dirty="0" err="1" smtClean="0"/>
              <a:t>ivf</a:t>
            </a:r>
            <a:r>
              <a:rPr lang="en-IN" dirty="0" smtClean="0"/>
              <a:t> , taking into consideration the  couples preferences .</a:t>
            </a:r>
            <a:endParaRPr lang="en-IN" dirty="0"/>
          </a:p>
        </p:txBody>
      </p:sp>
      <p:pic>
        <p:nvPicPr>
          <p:cNvPr id="238594" name="Picture 2" descr="http://jetsnation.ca/uploads/Image/conclu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7675" y="533400"/>
            <a:ext cx="9591675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There is need for multicentre randomized controlled trials for different modalities of treatment in unexplained infertility.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0642" name="Picture 2" descr="http://baef480c1b9a59094802-bb7fd020772cbf1cd099f3b22c712b0b.r79.cf2.rackcdn.com/5F1C8779-01F7-426D-ACF8-0B15FA9F7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5800"/>
            <a:ext cx="94488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investigations: </a:t>
            </a:r>
          </a:p>
          <a:p>
            <a:r>
              <a:rPr lang="en-US" dirty="0" smtClean="0"/>
              <a:t>Including semen analysis,</a:t>
            </a:r>
          </a:p>
          <a:p>
            <a:r>
              <a:rPr lang="en-US" dirty="0" smtClean="0"/>
              <a:t> tests of ovulation </a:t>
            </a:r>
          </a:p>
          <a:p>
            <a:pPr>
              <a:buNone/>
            </a:pPr>
            <a:r>
              <a:rPr lang="en-US" dirty="0" smtClean="0"/>
              <a:t>			and </a:t>
            </a:r>
          </a:p>
          <a:p>
            <a:r>
              <a:rPr lang="en-US" dirty="0" smtClean="0"/>
              <a:t>tubal patency have failed to detect any gross abnormality</a:t>
            </a:r>
          </a:p>
          <a:p>
            <a:pPr>
              <a:buNone/>
            </a:pPr>
            <a:r>
              <a:rPr lang="en-US" dirty="0" smtClean="0"/>
              <a:t> (</a:t>
            </a:r>
            <a:r>
              <a:rPr lang="en-US" dirty="0" err="1" smtClean="0"/>
              <a:t>Crosignani</a:t>
            </a:r>
            <a:r>
              <a:rPr lang="en-US" dirty="0" smtClean="0"/>
              <a:t> et al., 1993).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UI 30–40% of couples (Smith et al., 2003)</a:t>
            </a:r>
            <a:endParaRPr lang="en-US" dirty="0"/>
          </a:p>
        </p:txBody>
      </p:sp>
      <p:pic>
        <p:nvPicPr>
          <p:cNvPr id="211970" name="Picture 2" descr="Image result for infertile human cou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808672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 and IUI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combination of has gained acceptance as a treatment for  </a:t>
            </a:r>
            <a:r>
              <a:rPr lang="en-US" dirty="0" err="1" smtClean="0"/>
              <a:t>ui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rationale of this approach is based on the assumption that the likelihood of conception will increase  if multiple fertilizable </a:t>
            </a:r>
            <a:r>
              <a:rPr lang="en-US" dirty="0" err="1" smtClean="0"/>
              <a:t>oocytes</a:t>
            </a:r>
            <a:r>
              <a:rPr lang="en-US" dirty="0" smtClean="0"/>
              <a:t> can be recruited in a treatment cycle and  if the motile spermatozoa can be introduced directly into the uterine cavity to bypass the cervical mucus barrier and be placed closer to the </a:t>
            </a:r>
            <a:r>
              <a:rPr lang="en-US" dirty="0" err="1" smtClean="0"/>
              <a:t>oocytes</a:t>
            </a:r>
            <a:r>
              <a:rPr lang="en-US" dirty="0" smtClean="0"/>
              <a:t> (Allen et al., 1985).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main advantages of IUI over IVF are its simplicity and relative inexpensiveness</a:t>
            </a:r>
          </a:p>
          <a:p>
            <a:r>
              <a:rPr lang="en-US" dirty="0" smtClean="0"/>
              <a:t> However, there are many advantages of IVF over IUI – principally those of a higher pregnancy rate, the ability to avoid multiple pregnancies by transferring a single embryo and </a:t>
            </a:r>
            <a:r>
              <a:rPr lang="en-US" dirty="0" err="1" smtClean="0"/>
              <a:t>cryopreserving</a:t>
            </a:r>
            <a:r>
              <a:rPr lang="en-US" dirty="0" smtClean="0"/>
              <a:t> any spare embryos generated in the IVF cycle, and the knowledge gained about the ability of the sperm to fertilize the </a:t>
            </a:r>
            <a:r>
              <a:rPr lang="en-US" dirty="0" err="1" smtClean="0"/>
              <a:t>oocytes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r>
              <a:rPr lang="en-US" dirty="0" smtClean="0"/>
              <a:t> Pregnancy rates in COH-IUI cycles are approximately half those of IVF cycles for patients of the same age. </a:t>
            </a:r>
            <a:endParaRPr lang="en-US" dirty="0"/>
          </a:p>
        </p:txBody>
      </p:sp>
      <p:pic>
        <p:nvPicPr>
          <p:cNvPr id="208898" name="Picture 2" descr="Image result for infertile human cou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00200"/>
            <a:ext cx="6218557" cy="477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772</Words>
  <Application>Microsoft Office PowerPoint</Application>
  <PresentationFormat>On-screen Show (4:3)</PresentationFormat>
  <Paragraphs>85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Unexplained infertility – IVF Vs IUI</vt:lpstr>
      <vt:lpstr>Unexplained infertility</vt:lpstr>
      <vt:lpstr>UI</vt:lpstr>
      <vt:lpstr>Slide 6</vt:lpstr>
      <vt:lpstr>COS and IUI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Hefa :Human Fertilisation Embryology Authority: ivf data</vt:lpstr>
      <vt:lpstr>Slide 32</vt:lpstr>
      <vt:lpstr>SART DATA Society for Assisted Reproductive Technology Registry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v.padmaja</dc:creator>
  <cp:lastModifiedBy>Padmaja</cp:lastModifiedBy>
  <cp:revision>148</cp:revision>
  <dcterms:created xsi:type="dcterms:W3CDTF">2006-08-16T00:00:00Z</dcterms:created>
  <dcterms:modified xsi:type="dcterms:W3CDTF">2016-11-24T03:38:42Z</dcterms:modified>
</cp:coreProperties>
</file>